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0"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F5880BD-44D5-4D4D-ACE0-F3923EDF0CB1}" type="datetimeFigureOut">
              <a:rPr lang="en-US" smtClean="0"/>
              <a:pPr/>
              <a:t>31-Aug-20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003BC7D-6D20-4136-9751-0A33937F765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5880BD-44D5-4D4D-ACE0-F3923EDF0CB1}" type="datetimeFigureOut">
              <a:rPr lang="en-US" smtClean="0"/>
              <a:pPr/>
              <a:t>31-Aug-20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3BC7D-6D20-4136-9751-0A33937F76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5880BD-44D5-4D4D-ACE0-F3923EDF0CB1}" type="datetimeFigureOut">
              <a:rPr lang="en-US" smtClean="0"/>
              <a:pPr/>
              <a:t>31-Aug-20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3BC7D-6D20-4136-9751-0A33937F76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F5880BD-44D5-4D4D-ACE0-F3923EDF0CB1}" type="datetimeFigureOut">
              <a:rPr lang="en-US" smtClean="0"/>
              <a:pPr/>
              <a:t>31-Aug-20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3BC7D-6D20-4136-9751-0A33937F765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F5880BD-44D5-4D4D-ACE0-F3923EDF0CB1}" type="datetimeFigureOut">
              <a:rPr lang="en-US" smtClean="0"/>
              <a:pPr/>
              <a:t>31-Aug-20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003BC7D-6D20-4136-9751-0A33937F76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F5880BD-44D5-4D4D-ACE0-F3923EDF0CB1}" type="datetimeFigureOut">
              <a:rPr lang="en-US" smtClean="0"/>
              <a:pPr/>
              <a:t>31-Aug-20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3BC7D-6D20-4136-9751-0A33937F765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F5880BD-44D5-4D4D-ACE0-F3923EDF0CB1}" type="datetimeFigureOut">
              <a:rPr lang="en-US" smtClean="0"/>
              <a:pPr/>
              <a:t>31-Aug-20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3BC7D-6D20-4136-9751-0A33937F765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F5880BD-44D5-4D4D-ACE0-F3923EDF0CB1}" type="datetimeFigureOut">
              <a:rPr lang="en-US" smtClean="0"/>
              <a:pPr/>
              <a:t>31-Aug-20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3BC7D-6D20-4136-9751-0A33937F76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5880BD-44D5-4D4D-ACE0-F3923EDF0CB1}" type="datetimeFigureOut">
              <a:rPr lang="en-US" smtClean="0"/>
              <a:pPr/>
              <a:t>31-Aug-20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3BC7D-6D20-4136-9751-0A33937F76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5880BD-44D5-4D4D-ACE0-F3923EDF0CB1}" type="datetimeFigureOut">
              <a:rPr lang="en-US" smtClean="0"/>
              <a:pPr/>
              <a:t>31-Aug-20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3BC7D-6D20-4136-9751-0A33937F765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5880BD-44D5-4D4D-ACE0-F3923EDF0CB1}" type="datetimeFigureOut">
              <a:rPr lang="en-US" smtClean="0"/>
              <a:pPr/>
              <a:t>31-Aug-20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003BC7D-6D20-4136-9751-0A33937F765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F5880BD-44D5-4D4D-ACE0-F3923EDF0CB1}" type="datetimeFigureOut">
              <a:rPr lang="en-US" smtClean="0"/>
              <a:pPr/>
              <a:t>31-Aug-20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003BC7D-6D20-4136-9751-0A33937F76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ultimedia-english.com/phonetics/weak-vs-strong-forms" TargetMode="External"/><Relationship Id="rId2" Type="http://schemas.openxmlformats.org/officeDocument/2006/relationships/hyperlink" Target="https://www.perfect-english-grammar.com/support-files/weak-forms-li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highschool.latimes.com/la-canada-high-school/english-phonetics-intonation/"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lideshare.net/natreda/emphasis-presentation"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oughtco.com/intonation-speech-term-1691184" TargetMode="External"/><Relationship Id="rId2" Type="http://schemas.openxmlformats.org/officeDocument/2006/relationships/hyperlink" Target="https://www.learn-english-today.com/pronunciation-stress/intonation.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thoughtco.com/speech-linguistics-1692121" TargetMode="External"/><Relationship Id="rId2" Type="http://schemas.openxmlformats.org/officeDocument/2006/relationships/hyperlink" Target="https://www.thoughtco.com/phonetics-definition-1691622" TargetMode="External"/><Relationship Id="rId1" Type="http://schemas.openxmlformats.org/officeDocument/2006/relationships/slideLayout" Target="../slideLayouts/slideLayout2.xml"/><Relationship Id="rId5" Type="http://schemas.openxmlformats.org/officeDocument/2006/relationships/hyperlink" Target="https://www.thoughtco.com/rhythm-phonetics-poetics-and-style-1692065" TargetMode="External"/><Relationship Id="rId4" Type="http://schemas.openxmlformats.org/officeDocument/2006/relationships/hyperlink" Target="https://www.thoughtco.com/stress-speech-definition-169199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anguageinstinct.blogspot.com/2006/10/the-stress-timed-rhythm-of-english.html"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200400"/>
            <a:ext cx="8153400" cy="1600200"/>
          </a:xfrm>
        </p:spPr>
        <p:txBody>
          <a:bodyPr>
            <a:normAutofit fontScale="85000" lnSpcReduction="10000"/>
          </a:bodyPr>
          <a:lstStyle/>
          <a:p>
            <a:r>
              <a:rPr lang="en-US" sz="3000" b="1" dirty="0" smtClean="0"/>
              <a:t>Sound Unit: Word Accent, Stress, Rhythm &amp; Intonation</a:t>
            </a:r>
          </a:p>
          <a:p>
            <a:r>
              <a:rPr lang="en-US" sz="3000" b="1" dirty="0" smtClean="0"/>
              <a:t>by</a:t>
            </a:r>
          </a:p>
          <a:p>
            <a:r>
              <a:rPr lang="en-US" sz="3000" b="1" dirty="0" smtClean="0"/>
              <a:t>Dr. </a:t>
            </a:r>
            <a:r>
              <a:rPr lang="en-US" sz="3000" b="1" dirty="0" err="1" smtClean="0"/>
              <a:t>Prithiviraj</a:t>
            </a:r>
            <a:r>
              <a:rPr lang="en-US" sz="3000" b="1" dirty="0" smtClean="0"/>
              <a:t> Singh </a:t>
            </a:r>
            <a:r>
              <a:rPr lang="en-US" sz="3000" b="1" dirty="0" err="1" smtClean="0"/>
              <a:t>Chauhan</a:t>
            </a:r>
            <a:endParaRPr lang="en-US" sz="3000" b="1" dirty="0"/>
          </a:p>
        </p:txBody>
      </p:sp>
      <p:sp>
        <p:nvSpPr>
          <p:cNvPr id="2" name="Title 1"/>
          <p:cNvSpPr>
            <a:spLocks noGrp="1"/>
          </p:cNvSpPr>
          <p:nvPr>
            <p:ph type="ctrTitle"/>
          </p:nvPr>
        </p:nvSpPr>
        <p:spPr/>
        <p:txBody>
          <a:bodyPr/>
          <a:lstStyle/>
          <a:p>
            <a:r>
              <a:rPr lang="en-IN" dirty="0" smtClean="0"/>
              <a:t>Paper Nine:</a:t>
            </a:r>
            <a:r>
              <a:rPr lang="en-US" dirty="0" smtClean="0"/>
              <a:t/>
            </a:r>
            <a:br>
              <a:rPr lang="en-US" dirty="0" smtClean="0"/>
            </a:br>
            <a:r>
              <a:rPr lang="en-IN" dirty="0" smtClean="0"/>
              <a:t>English Phonetics and Linguistics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 Forms:</a:t>
            </a:r>
            <a:endParaRPr lang="en-US" dirty="0"/>
          </a:p>
        </p:txBody>
      </p:sp>
      <p:sp>
        <p:nvSpPr>
          <p:cNvPr id="3" name="Content Placeholder 2"/>
          <p:cNvSpPr>
            <a:spLocks noGrp="1"/>
          </p:cNvSpPr>
          <p:nvPr>
            <p:ph sz="quarter" idx="1"/>
          </p:nvPr>
        </p:nvSpPr>
        <p:spPr>
          <a:xfrm>
            <a:off x="914400" y="1447800"/>
            <a:ext cx="7772400" cy="4724400"/>
          </a:xfrm>
        </p:spPr>
        <p:txBody>
          <a:bodyPr>
            <a:normAutofit fontScale="92500"/>
          </a:bodyPr>
          <a:lstStyle/>
          <a:p>
            <a:r>
              <a:rPr lang="en-US" dirty="0" smtClean="0"/>
              <a:t>Articles, prepositions, conjunctions and auxiliary verbs etc. are not generally emphasized</a:t>
            </a:r>
          </a:p>
          <a:p>
            <a:r>
              <a:rPr lang="en-US" dirty="0" smtClean="0"/>
              <a:t>These words are pronounced without stress until and unless we emphasize them. </a:t>
            </a:r>
          </a:p>
          <a:p>
            <a:r>
              <a:rPr lang="en-US" dirty="0" smtClean="0"/>
              <a:t>Due to reduction of sound they are called weak form of words.</a:t>
            </a:r>
          </a:p>
          <a:p>
            <a:r>
              <a:rPr lang="en-US" dirty="0" smtClean="0"/>
              <a:t>Some it would be difficult to hear them.</a:t>
            </a:r>
          </a:p>
          <a:p>
            <a:r>
              <a:rPr lang="en-US" dirty="0" smtClean="0"/>
              <a:t>For examples do visit:</a:t>
            </a:r>
          </a:p>
          <a:p>
            <a:r>
              <a:rPr lang="en-US" dirty="0" smtClean="0">
                <a:hlinkClick r:id="rId2"/>
              </a:rPr>
              <a:t>https://www.perfect-english-grammar.com/support-files/weak-forms-list.pdf</a:t>
            </a:r>
            <a:endParaRPr lang="en-US" dirty="0" smtClean="0"/>
          </a:p>
          <a:p>
            <a:r>
              <a:rPr lang="en-US" dirty="0" smtClean="0">
                <a:hlinkClick r:id="rId3"/>
              </a:rPr>
              <a:t>https://multimedia-english.com/phonetics/weak-vs-strong-forms</a:t>
            </a:r>
            <a:r>
              <a:rPr lang="en-US"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Intonation: </a:t>
            </a:r>
            <a:endParaRPr lang="en-US" dirty="0"/>
          </a:p>
        </p:txBody>
      </p:sp>
      <p:sp>
        <p:nvSpPr>
          <p:cNvPr id="3" name="Content Placeholder 2"/>
          <p:cNvSpPr>
            <a:spLocks noGrp="1"/>
          </p:cNvSpPr>
          <p:nvPr>
            <p:ph sz="quarter" idx="1"/>
          </p:nvPr>
        </p:nvSpPr>
        <p:spPr/>
        <p:txBody>
          <a:bodyPr/>
          <a:lstStyle/>
          <a:p>
            <a:r>
              <a:rPr lang="en-US" dirty="0" smtClean="0"/>
              <a:t>We studied about the different organs of speech, where as we came to know about the voice box i.e. vocal cords.</a:t>
            </a:r>
          </a:p>
          <a:p>
            <a:r>
              <a:rPr lang="en-US" dirty="0" smtClean="0"/>
              <a:t>Vibration of vocal cords produce sound.</a:t>
            </a:r>
          </a:p>
          <a:p>
            <a:r>
              <a:rPr lang="en-US" dirty="0" smtClean="0"/>
              <a:t>During normal speech, in the case of an adult male, the vocal cords vibrate between 80 to 100 times a second and between 150 to 200 times a second in the case of an adult female. </a:t>
            </a:r>
          </a:p>
          <a:p>
            <a:r>
              <a:rPr lang="en-US" dirty="0" smtClean="0"/>
              <a:t>The rate at which vocal cords vibrate is called the frequency of vibration and this determines the pitch of the voice.</a:t>
            </a:r>
          </a:p>
          <a:p>
            <a:r>
              <a:rPr lang="en-US" dirty="0" smtClean="0"/>
              <a:t>The more rapidly the vocal cords vibrate, the higher will be pitch.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Intonation:</a:t>
            </a:r>
            <a:endParaRPr lang="en-US" dirty="0"/>
          </a:p>
        </p:txBody>
      </p:sp>
      <p:sp>
        <p:nvSpPr>
          <p:cNvPr id="3" name="Content Placeholder 2"/>
          <p:cNvSpPr>
            <a:spLocks noGrp="1"/>
          </p:cNvSpPr>
          <p:nvPr>
            <p:ph sz="quarter" idx="1"/>
          </p:nvPr>
        </p:nvSpPr>
        <p:spPr/>
        <p:txBody>
          <a:bodyPr/>
          <a:lstStyle/>
          <a:p>
            <a:r>
              <a:rPr lang="en-US" dirty="0" smtClean="0"/>
              <a:t>Rise and fall of pitch i.e. variation in frequency of vibration of vocal cords determines the pitch variation of voice.</a:t>
            </a:r>
          </a:p>
          <a:p>
            <a:r>
              <a:rPr lang="en-US" dirty="0" smtClean="0"/>
              <a:t>The </a:t>
            </a:r>
            <a:r>
              <a:rPr lang="en-US" b="1" dirty="0" smtClean="0"/>
              <a:t>pattern</a:t>
            </a:r>
            <a:r>
              <a:rPr lang="en-US" dirty="0" smtClean="0"/>
              <a:t> of variation of the pitch of the voice (i.e. the way in which the pitch varies) constitute the intonation of language. </a:t>
            </a:r>
          </a:p>
          <a:p>
            <a:r>
              <a:rPr lang="en-US" dirty="0" smtClean="0"/>
              <a:t>Intonation conveys different feeling through your pitch like anger, surprise, shock, love etc.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Pitch marker:</a:t>
            </a:r>
            <a:endParaRPr lang="en-US" dirty="0"/>
          </a:p>
        </p:txBody>
      </p:sp>
      <p:sp>
        <p:nvSpPr>
          <p:cNvPr id="3" name="Content Placeholder 2"/>
          <p:cNvSpPr>
            <a:spLocks noGrp="1"/>
          </p:cNvSpPr>
          <p:nvPr>
            <p:ph sz="quarter" idx="1"/>
          </p:nvPr>
        </p:nvSpPr>
        <p:spPr>
          <a:xfrm>
            <a:off x="914400" y="1447800"/>
            <a:ext cx="7772400" cy="5181600"/>
          </a:xfrm>
        </p:spPr>
        <p:txBody>
          <a:bodyPr>
            <a:normAutofit lnSpcReduction="10000"/>
          </a:bodyPr>
          <a:lstStyle/>
          <a:p>
            <a:r>
              <a:rPr lang="en-US" dirty="0" smtClean="0"/>
              <a:t>(   ) the pitch fall from very high to very low ( The tone is called high fall)</a:t>
            </a:r>
          </a:p>
          <a:p>
            <a:r>
              <a:rPr lang="en-US" dirty="0" smtClean="0"/>
              <a:t>(   ) the pitch fall from mid to very low ( The tone is called low fall)</a:t>
            </a:r>
          </a:p>
          <a:p>
            <a:r>
              <a:rPr lang="en-US" dirty="0" smtClean="0"/>
              <a:t>(   ) the pitch fall from very low to very high ( The tone is called high rise)</a:t>
            </a:r>
          </a:p>
          <a:p>
            <a:r>
              <a:rPr lang="en-US" dirty="0" smtClean="0"/>
              <a:t>(   ) the pitch fall from low to mid ( The tone is called low rise)</a:t>
            </a:r>
          </a:p>
          <a:p>
            <a:r>
              <a:rPr lang="en-US" dirty="0" smtClean="0"/>
              <a:t>(   ) the pitch fall from about mid to low and rise again to mid .( The tone is called fall rise)</a:t>
            </a:r>
          </a:p>
          <a:p>
            <a:r>
              <a:rPr lang="en-US" dirty="0" smtClean="0"/>
              <a:t>(   ) the pitch fall from low to about mid and then  fall again to low.( The tone is called rise fall)</a:t>
            </a:r>
          </a:p>
          <a:p>
            <a:pPr>
              <a:buNone/>
            </a:pPr>
            <a:endParaRPr lang="en-US" dirty="0" smtClean="0"/>
          </a:p>
          <a:p>
            <a:endParaRPr lang="en-US" dirty="0" smtClean="0"/>
          </a:p>
          <a:p>
            <a:endParaRPr lang="en-US" dirty="0" smtClean="0"/>
          </a:p>
          <a:p>
            <a:endParaRPr lang="en-US" dirty="0" smtClean="0"/>
          </a:p>
          <a:p>
            <a:endParaRPr lang="en-US" dirty="0" smtClean="0"/>
          </a:p>
          <a:p>
            <a:endParaRPr lang="en-US" dirty="0"/>
          </a:p>
        </p:txBody>
      </p:sp>
      <p:cxnSp>
        <p:nvCxnSpPr>
          <p:cNvPr id="5" name="Straight Arrow Connector 4"/>
          <p:cNvCxnSpPr/>
          <p:nvPr/>
        </p:nvCxnSpPr>
        <p:spPr>
          <a:xfrm>
            <a:off x="1371600" y="1447800"/>
            <a:ext cx="76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447800" y="2514600"/>
            <a:ext cx="76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447800" y="32004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371600" y="40386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371600" y="4800600"/>
            <a:ext cx="76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1524000" y="4800600"/>
            <a:ext cx="76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1371600" y="5562600"/>
            <a:ext cx="1524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524000" y="5638800"/>
            <a:ext cx="76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onation-in-english.jpg"/>
          <p:cNvPicPr>
            <a:picLocks noChangeAspect="1"/>
          </p:cNvPicPr>
          <p:nvPr/>
        </p:nvPicPr>
        <p:blipFill>
          <a:blip r:embed="rId2" cstate="print"/>
          <a:stretch>
            <a:fillRect/>
          </a:stretch>
        </p:blipFill>
        <p:spPr>
          <a:xfrm>
            <a:off x="152400" y="381000"/>
            <a:ext cx="8610600" cy="533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533400" y="6096000"/>
            <a:ext cx="8077200" cy="369332"/>
          </a:xfrm>
          <a:prstGeom prst="rect">
            <a:avLst/>
          </a:prstGeom>
          <a:noFill/>
        </p:spPr>
        <p:txBody>
          <a:bodyPr wrap="square" rtlCol="0">
            <a:spAutoFit/>
          </a:bodyPr>
          <a:lstStyle/>
          <a:p>
            <a:r>
              <a:rPr lang="en-US" dirty="0" smtClean="0"/>
              <a:t>PC :</a:t>
            </a:r>
            <a:r>
              <a:rPr lang="en-US" dirty="0" smtClean="0">
                <a:hlinkClick r:id="rId3"/>
              </a:rPr>
              <a:t>https://highschool.latimes.com/la-canada-high-school/english-phonetics-intonation/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factors in intonation:</a:t>
            </a:r>
            <a:endParaRPr lang="en-US" dirty="0"/>
          </a:p>
        </p:txBody>
      </p:sp>
      <p:sp>
        <p:nvSpPr>
          <p:cNvPr id="3" name="Content Placeholder 2"/>
          <p:cNvSpPr>
            <a:spLocks noGrp="1"/>
          </p:cNvSpPr>
          <p:nvPr>
            <p:ph sz="quarter" idx="1"/>
          </p:nvPr>
        </p:nvSpPr>
        <p:spPr/>
        <p:txBody>
          <a:bodyPr/>
          <a:lstStyle/>
          <a:p>
            <a:r>
              <a:rPr lang="en-US" dirty="0" smtClean="0"/>
              <a:t>(a) the division of utterance</a:t>
            </a:r>
          </a:p>
          <a:p>
            <a:r>
              <a:rPr lang="en-US" dirty="0" smtClean="0"/>
              <a:t>For </a:t>
            </a:r>
            <a:r>
              <a:rPr lang="en-US" dirty="0" err="1" smtClean="0"/>
              <a:t>exa</a:t>
            </a:r>
            <a:r>
              <a:rPr lang="en-US" dirty="0" smtClean="0"/>
              <a:t>: I wish I were the president of India. ( No division)</a:t>
            </a:r>
          </a:p>
          <a:p>
            <a:pPr>
              <a:buNone/>
            </a:pPr>
            <a:r>
              <a:rPr lang="en-US" dirty="0" smtClean="0"/>
              <a:t>     When you go out /shut the door. ( Divided utterance) </a:t>
            </a:r>
          </a:p>
          <a:p>
            <a:r>
              <a:rPr lang="en-US" dirty="0" smtClean="0"/>
              <a:t>The choice of a syllable on which pitch movement has to be initiated</a:t>
            </a:r>
          </a:p>
          <a:p>
            <a:r>
              <a:rPr lang="en-US" dirty="0" smtClean="0"/>
              <a:t>The choice of tone.: </a:t>
            </a:r>
          </a:p>
          <a:p>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One sentence many meaning: Let us play with words</a:t>
            </a:r>
            <a:endParaRPr lang="en-US" dirty="0">
              <a:solidFill>
                <a:srgbClr val="002060"/>
              </a:solidFill>
            </a:endParaRPr>
          </a:p>
        </p:txBody>
      </p:sp>
      <p:pic>
        <p:nvPicPr>
          <p:cNvPr id="5" name="Content Placeholder 4" descr="emphasis-presentation-7-638.jpg"/>
          <p:cNvPicPr>
            <a:picLocks noGrp="1" noChangeAspect="1"/>
          </p:cNvPicPr>
          <p:nvPr>
            <p:ph sz="quarter" idx="1"/>
          </p:nvPr>
        </p:nvPicPr>
        <p:blipFill>
          <a:blip r:embed="rId2" cstate="print"/>
          <a:stretch>
            <a:fillRect/>
          </a:stretch>
        </p:blipFill>
        <p:spPr>
          <a:xfrm>
            <a:off x="762000" y="1452562"/>
            <a:ext cx="7848600" cy="4562475"/>
          </a:xfrm>
        </p:spPr>
      </p:pic>
      <p:sp>
        <p:nvSpPr>
          <p:cNvPr id="6" name="TextBox 5"/>
          <p:cNvSpPr txBox="1"/>
          <p:nvPr/>
        </p:nvSpPr>
        <p:spPr>
          <a:xfrm>
            <a:off x="304800" y="6248400"/>
            <a:ext cx="8534400" cy="369332"/>
          </a:xfrm>
          <a:prstGeom prst="rect">
            <a:avLst/>
          </a:prstGeom>
          <a:noFill/>
        </p:spPr>
        <p:txBody>
          <a:bodyPr wrap="square" rtlCol="0">
            <a:spAutoFit/>
          </a:bodyPr>
          <a:lstStyle/>
          <a:p>
            <a:r>
              <a:rPr lang="en-US" dirty="0" smtClean="0"/>
              <a:t> </a:t>
            </a:r>
            <a:r>
              <a:rPr lang="en-US" dirty="0" err="1" smtClean="0"/>
              <a:t>PC:</a:t>
            </a:r>
            <a:r>
              <a:rPr lang="en-US" dirty="0" err="1" smtClean="0">
                <a:hlinkClick r:id="rId3"/>
              </a:rPr>
              <a:t>https</a:t>
            </a:r>
            <a:r>
              <a:rPr lang="en-US" dirty="0" smtClean="0">
                <a:hlinkClick r:id="rId3"/>
              </a:rPr>
              <a:t>://</a:t>
            </a:r>
            <a:r>
              <a:rPr lang="en-US" dirty="0" err="1" smtClean="0">
                <a:hlinkClick r:id="rId3"/>
              </a:rPr>
              <a:t>www.slideshare.net</a:t>
            </a:r>
            <a:r>
              <a:rPr lang="en-US" dirty="0" smtClean="0">
                <a:hlinkClick r:id="rId3"/>
              </a:rPr>
              <a:t>/</a:t>
            </a:r>
            <a:r>
              <a:rPr lang="en-US" dirty="0" err="1" smtClean="0">
                <a:hlinkClick r:id="rId3"/>
              </a:rPr>
              <a:t>natreda</a:t>
            </a:r>
            <a:r>
              <a:rPr lang="en-US" dirty="0" smtClean="0">
                <a:hlinkClick r:id="rId3"/>
              </a:rPr>
              <a:t>/emphasis-presentation</a:t>
            </a:r>
            <a:r>
              <a:rPr lang="en-US"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sz="quarter" idx="1"/>
          </p:nvPr>
        </p:nvSpPr>
        <p:spPr/>
        <p:txBody>
          <a:bodyPr/>
          <a:lstStyle/>
          <a:p>
            <a:r>
              <a:rPr lang="en-US" dirty="0" err="1" smtClean="0"/>
              <a:t>Balasubramanian</a:t>
            </a:r>
            <a:r>
              <a:rPr lang="en-US" dirty="0" smtClean="0"/>
              <a:t>, T.(2002) </a:t>
            </a:r>
            <a:r>
              <a:rPr lang="en-US" i="1" dirty="0" smtClean="0"/>
              <a:t>A Textbook of English Phonetics for Indian Students.</a:t>
            </a:r>
            <a:r>
              <a:rPr lang="en-US" dirty="0" smtClean="0"/>
              <a:t> New Delhi: Macmillan Publication. Rpt.</a:t>
            </a:r>
          </a:p>
          <a:p>
            <a:endParaRPr lang="en-US" dirty="0" smtClean="0"/>
          </a:p>
          <a:p>
            <a:r>
              <a:rPr lang="en-US" dirty="0" smtClean="0"/>
              <a:t>Further Readings:</a:t>
            </a:r>
          </a:p>
          <a:p>
            <a:r>
              <a:rPr lang="en-US" dirty="0" smtClean="0">
                <a:hlinkClick r:id="rId2"/>
              </a:rPr>
              <a:t>https://www.learn-english-today.com/pronunciation-stress/intonation.html</a:t>
            </a:r>
            <a:endParaRPr lang="en-US" dirty="0" smtClean="0"/>
          </a:p>
          <a:p>
            <a:r>
              <a:rPr lang="en-US" dirty="0" smtClean="0">
                <a:hlinkClick r:id="rId3"/>
              </a:rPr>
              <a:t>https://www.thoughtco.com/intonation-speech-term-1691184</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b="1" dirty="0" smtClean="0">
                <a:solidFill>
                  <a:srgbClr val="C00000"/>
                </a:solidFill>
                <a:latin typeface="Times New Roman" pitchFamily="18" charset="0"/>
                <a:cs typeface="Times New Roman" pitchFamily="18" charset="0"/>
              </a:rPr>
              <a:t>What is word accent?</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5181600"/>
          </a:xfrm>
        </p:spPr>
        <p:txBody>
          <a:bodyPr>
            <a:normAutofit/>
          </a:bodyPr>
          <a:lstStyle/>
          <a:p>
            <a:r>
              <a:rPr lang="en-US" dirty="0" smtClean="0"/>
              <a:t>The word is linguistic entity composed of one or more phonemes, for example: I, Oh, Cat /k/ /a/ /t/</a:t>
            </a:r>
          </a:p>
          <a:p>
            <a:r>
              <a:rPr lang="en-US" dirty="0" smtClean="0"/>
              <a:t>In English word of more than one syllable, one syllable is pronounced with </a:t>
            </a:r>
            <a:r>
              <a:rPr lang="en-US" b="1" dirty="0" smtClean="0"/>
              <a:t>greater prominence </a:t>
            </a:r>
            <a:r>
              <a:rPr lang="en-US" dirty="0" smtClean="0"/>
              <a:t>than the other(s). The syllable that is pronounced more prominently than the other(s) in the same word is said to be accented or to receive the accent.</a:t>
            </a:r>
          </a:p>
          <a:p>
            <a:pPr algn="just"/>
            <a:r>
              <a:rPr lang="en-US" b="1" dirty="0" smtClean="0"/>
              <a:t> </a:t>
            </a:r>
            <a:r>
              <a:rPr lang="en-US" dirty="0" smtClean="0"/>
              <a:t>The greater prominence of a syllable may be due to stress or </a:t>
            </a:r>
            <a:r>
              <a:rPr lang="en-US" i="1" dirty="0" smtClean="0"/>
              <a:t>greater breathing force</a:t>
            </a:r>
            <a:r>
              <a:rPr lang="en-US" dirty="0" smtClean="0"/>
              <a:t>, but often the length of vowel in a syllable, stress and pitch change make it more prominent than other syllable</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itchFamily="18" charset="0"/>
                <a:cs typeface="Times New Roman" pitchFamily="18" charset="0"/>
              </a:rPr>
              <a:t>Accent: Type and Marker</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t>Accent can simply be defined as involvement of greater breathing force on particular syllable on the word in comparison of other syllable of the same word.</a:t>
            </a:r>
          </a:p>
          <a:p>
            <a:pPr algn="just"/>
            <a:r>
              <a:rPr lang="en-US" dirty="0" smtClean="0"/>
              <a:t>Type of Accent: Primary (tonic) Accent. Secondary Accent</a:t>
            </a:r>
          </a:p>
          <a:p>
            <a:pPr algn="just"/>
            <a:r>
              <a:rPr lang="en-US" dirty="0" smtClean="0"/>
              <a:t>Marker used:  Categorical </a:t>
            </a:r>
            <a:r>
              <a:rPr lang="en-US" sz="3000" dirty="0" smtClean="0">
                <a:latin typeface="Times New Roman" pitchFamily="18" charset="0"/>
                <a:cs typeface="Times New Roman" pitchFamily="18" charset="0"/>
              </a:rPr>
              <a:t>/</a:t>
            </a:r>
            <a:r>
              <a:rPr lang="en-IN" sz="3000" dirty="0" smtClean="0">
                <a:solidFill>
                  <a:srgbClr val="C00000"/>
                </a:solidFill>
                <a:cs typeface="Times New Roman" pitchFamily="18" charset="0"/>
              </a:rPr>
              <a:t>ˌ</a:t>
            </a:r>
            <a:r>
              <a:rPr lang="en-US" sz="3000" dirty="0" err="1" smtClean="0">
                <a:cs typeface="Times New Roman" pitchFamily="18" charset="0"/>
              </a:rPr>
              <a:t>katə</a:t>
            </a:r>
            <a:r>
              <a:rPr lang="en-US" sz="3000" dirty="0" err="1" smtClean="0">
                <a:solidFill>
                  <a:srgbClr val="C00000"/>
                </a:solidFill>
                <a:cs typeface="Times New Roman" pitchFamily="18" charset="0"/>
              </a:rPr>
              <a:t>ˈ</a:t>
            </a:r>
            <a:r>
              <a:rPr lang="en-US" sz="3000" dirty="0" err="1" smtClean="0">
                <a:cs typeface="Times New Roman" pitchFamily="18" charset="0"/>
              </a:rPr>
              <a:t>ɡɒrɪk</a:t>
            </a:r>
            <a:r>
              <a:rPr lang="en-US" sz="3000" dirty="0" smtClean="0">
                <a:cs typeface="Times New Roman" pitchFamily="18" charset="0"/>
              </a:rPr>
              <a:t>(ə)l/  </a:t>
            </a:r>
          </a:p>
          <a:p>
            <a:pPr algn="just"/>
            <a:r>
              <a:rPr lang="en-US" dirty="0" smtClean="0"/>
              <a:t> Marker used: Primary </a:t>
            </a:r>
            <a:r>
              <a:rPr lang="en-US" sz="4000" dirty="0" smtClean="0">
                <a:solidFill>
                  <a:srgbClr val="C00000"/>
                </a:solidFill>
                <a:cs typeface="Times New Roman" pitchFamily="18" charset="0"/>
              </a:rPr>
              <a:t>(ˈ), </a:t>
            </a:r>
            <a:r>
              <a:rPr lang="en-US" dirty="0" smtClean="0">
                <a:solidFill>
                  <a:prstClr val="black"/>
                </a:solidFill>
              </a:rPr>
              <a:t>Secondary: </a:t>
            </a:r>
            <a:r>
              <a:rPr lang="en-US" sz="4000" dirty="0" smtClean="0">
                <a:solidFill>
                  <a:srgbClr val="C00000"/>
                </a:solidFill>
                <a:cs typeface="Times New Roman" pitchFamily="18" charset="0"/>
              </a:rPr>
              <a:t>(</a:t>
            </a:r>
            <a:r>
              <a:rPr lang="en-IN" sz="4000" dirty="0" smtClean="0">
                <a:solidFill>
                  <a:srgbClr val="C00000"/>
                </a:solidFill>
                <a:cs typeface="Times New Roman" pitchFamily="18" charset="0"/>
              </a:rPr>
              <a:t>ˌ</a:t>
            </a:r>
            <a:r>
              <a:rPr lang="en-US" sz="4000" dirty="0" smtClean="0">
                <a:solidFill>
                  <a:srgbClr val="C00000"/>
                </a:solidFill>
                <a:cs typeface="Times New Roman" pitchFamily="18" charset="0"/>
              </a:rPr>
              <a:t>) </a:t>
            </a:r>
          </a:p>
          <a:p>
            <a:pPr algn="just"/>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air-</a:t>
            </a:r>
            <a:r>
              <a:rPr lang="en-US" sz="2800" dirty="0" smtClean="0">
                <a:solidFill>
                  <a:srgbClr val="FF0000"/>
                </a:solidFill>
                <a:cs typeface="Times New Roman" pitchFamily="18" charset="0"/>
              </a:rPr>
              <a:t> ˈraid</a:t>
            </a:r>
            <a:r>
              <a:rPr lang="en-US" sz="2800" dirty="0" smtClean="0">
                <a:solidFill>
                  <a:srgbClr val="C00000"/>
                </a:solidFill>
                <a:cs typeface="Times New Roman" pitchFamily="18" charset="0"/>
              </a:rPr>
              <a:t>, </a:t>
            </a:r>
            <a:r>
              <a:rPr lang="en-US" sz="2800" dirty="0" err="1" smtClean="0">
                <a:solidFill>
                  <a:srgbClr val="C00000"/>
                </a:solidFill>
                <a:cs typeface="Times New Roman" pitchFamily="18" charset="0"/>
              </a:rPr>
              <a:t>herˈself</a:t>
            </a:r>
            <a:r>
              <a:rPr lang="en-US" sz="2800" dirty="0" smtClean="0">
                <a:solidFill>
                  <a:srgbClr val="C00000"/>
                </a:solidFill>
                <a:cs typeface="Times New Roman" pitchFamily="18" charset="0"/>
              </a:rPr>
              <a:t>, </a:t>
            </a:r>
            <a:r>
              <a:rPr lang="en-US" sz="2800" dirty="0" err="1" smtClean="0">
                <a:solidFill>
                  <a:srgbClr val="C00000"/>
                </a:solidFill>
                <a:cs typeface="Times New Roman" pitchFamily="18" charset="0"/>
              </a:rPr>
              <a:t>howˈever</a:t>
            </a:r>
            <a:r>
              <a:rPr lang="en-US" sz="2800" dirty="0" smtClean="0">
                <a:solidFill>
                  <a:srgbClr val="C00000"/>
                </a:solidFill>
                <a:cs typeface="Times New Roman" pitchFamily="18" charset="0"/>
              </a:rPr>
              <a:t>, ˈrain-coat,</a:t>
            </a:r>
          </a:p>
          <a:p>
            <a:r>
              <a:rPr lang="en-IN" sz="2800" dirty="0" smtClean="0">
                <a:solidFill>
                  <a:srgbClr val="C00000"/>
                </a:solidFill>
                <a:cs typeface="Times New Roman" pitchFamily="18" charset="0"/>
              </a:rPr>
              <a:t>ˌ after-</a:t>
            </a:r>
            <a:r>
              <a:rPr lang="en-US" sz="2800" dirty="0" smtClean="0">
                <a:solidFill>
                  <a:srgbClr val="C00000"/>
                </a:solidFill>
                <a:cs typeface="Times New Roman" pitchFamily="18" charset="0"/>
              </a:rPr>
              <a:t> ˈ</a:t>
            </a:r>
            <a:r>
              <a:rPr lang="en-IN" sz="2800" dirty="0" smtClean="0">
                <a:solidFill>
                  <a:srgbClr val="C00000"/>
                </a:solidFill>
                <a:cs typeface="Times New Roman" pitchFamily="18" charset="0"/>
              </a:rPr>
              <a:t>noon, ˌhome-</a:t>
            </a:r>
            <a:r>
              <a:rPr lang="en-US" sz="2800" dirty="0" smtClean="0">
                <a:solidFill>
                  <a:srgbClr val="C00000"/>
                </a:solidFill>
                <a:cs typeface="Times New Roman" pitchFamily="18" charset="0"/>
              </a:rPr>
              <a:t> ˈ</a:t>
            </a:r>
            <a:r>
              <a:rPr lang="en-IN" sz="2800" dirty="0" smtClean="0">
                <a:solidFill>
                  <a:srgbClr val="C00000"/>
                </a:solidFill>
                <a:cs typeface="Times New Roman" pitchFamily="18" charset="0"/>
              </a:rPr>
              <a:t>made, ˌpost-</a:t>
            </a:r>
            <a:r>
              <a:rPr lang="en-US" sz="2800" dirty="0" smtClean="0">
                <a:solidFill>
                  <a:srgbClr val="C00000"/>
                </a:solidFill>
                <a:cs typeface="Times New Roman" pitchFamily="18" charset="0"/>
              </a:rPr>
              <a:t> ˈ</a:t>
            </a:r>
            <a:r>
              <a:rPr lang="en-IN" sz="2800" dirty="0" smtClean="0">
                <a:solidFill>
                  <a:srgbClr val="C00000"/>
                </a:solidFill>
                <a:cs typeface="Times New Roman" pitchFamily="18" charset="0"/>
              </a:rPr>
              <a:t>graduate, ˌvice-</a:t>
            </a:r>
            <a:r>
              <a:rPr lang="en-US" sz="2800" dirty="0" smtClean="0">
                <a:solidFill>
                  <a:srgbClr val="C00000"/>
                </a:solidFill>
                <a:cs typeface="Times New Roman" pitchFamily="18" charset="0"/>
              </a:rPr>
              <a:t> ˈ</a:t>
            </a:r>
            <a:r>
              <a:rPr lang="en-IN" sz="2800" dirty="0" smtClean="0">
                <a:solidFill>
                  <a:srgbClr val="C00000"/>
                </a:solidFill>
                <a:cs typeface="Times New Roman" pitchFamily="18" charset="0"/>
              </a:rPr>
              <a:t>chancellor</a:t>
            </a:r>
          </a:p>
          <a:p>
            <a:r>
              <a:rPr lang="en-IN" sz="2800" dirty="0" err="1" smtClean="0">
                <a:solidFill>
                  <a:srgbClr val="C00000"/>
                </a:solidFill>
                <a:cs typeface="Times New Roman" pitchFamily="18" charset="0"/>
              </a:rPr>
              <a:t>recom</a:t>
            </a:r>
            <a:r>
              <a:rPr lang="en-US" sz="2800" dirty="0" smtClean="0">
                <a:solidFill>
                  <a:srgbClr val="C00000"/>
                </a:solidFill>
                <a:cs typeface="Times New Roman" pitchFamily="18" charset="0"/>
              </a:rPr>
              <a:t> ˈ</a:t>
            </a:r>
            <a:r>
              <a:rPr lang="en-IN" sz="2800" dirty="0" smtClean="0">
                <a:solidFill>
                  <a:srgbClr val="C00000"/>
                </a:solidFill>
                <a:cs typeface="Times New Roman" pitchFamily="18" charset="0"/>
              </a:rPr>
              <a:t>mend, re</a:t>
            </a:r>
            <a:r>
              <a:rPr lang="en-US" sz="2800" dirty="0" smtClean="0">
                <a:solidFill>
                  <a:srgbClr val="C00000"/>
                </a:solidFill>
                <a:cs typeface="Times New Roman" pitchFamily="18" charset="0"/>
              </a:rPr>
              <a:t> ˈlate, so ˈlicit, ˈhappen, ˈhappening</a:t>
            </a:r>
          </a:p>
          <a:p>
            <a:r>
              <a:rPr lang="en-US" sz="2800" dirty="0" smtClean="0">
                <a:solidFill>
                  <a:srgbClr val="C00000"/>
                </a:solidFill>
                <a:cs typeface="Times New Roman" pitchFamily="18" charset="0"/>
              </a:rPr>
              <a:t>a ˈ</a:t>
            </a:r>
            <a:r>
              <a:rPr lang="en-US" sz="2800" dirty="0" err="1" smtClean="0">
                <a:solidFill>
                  <a:srgbClr val="C00000"/>
                </a:solidFill>
                <a:cs typeface="Times New Roman" pitchFamily="18" charset="0"/>
              </a:rPr>
              <a:t>buse</a:t>
            </a:r>
            <a:r>
              <a:rPr lang="en-US" sz="2800" dirty="0" smtClean="0">
                <a:solidFill>
                  <a:srgbClr val="C00000"/>
                </a:solidFill>
                <a:cs typeface="Times New Roman" pitchFamily="18" charset="0"/>
              </a:rPr>
              <a:t>, a ˈ</a:t>
            </a:r>
            <a:r>
              <a:rPr lang="en-US" sz="2800" dirty="0" err="1" smtClean="0">
                <a:solidFill>
                  <a:srgbClr val="C00000"/>
                </a:solidFill>
                <a:cs typeface="Times New Roman" pitchFamily="18" charset="0"/>
              </a:rPr>
              <a:t>busive</a:t>
            </a:r>
            <a:r>
              <a:rPr lang="en-US" sz="2800" smtClean="0">
                <a:solidFill>
                  <a:srgbClr val="C00000"/>
                </a:solidFill>
                <a:cs typeface="Times New Roman" pitchFamily="18" charset="0"/>
              </a:rPr>
              <a:t>, </a:t>
            </a:r>
            <a:endParaRPr lang="en-IN" sz="2800" dirty="0" smtClean="0">
              <a:solidFill>
                <a:srgbClr val="C00000"/>
              </a:solidFill>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Rhythm in Connected Speech</a:t>
            </a:r>
            <a:endParaRPr lang="en-US" dirty="0"/>
          </a:p>
        </p:txBody>
      </p:sp>
      <p:sp>
        <p:nvSpPr>
          <p:cNvPr id="3" name="Content Placeholder 2"/>
          <p:cNvSpPr>
            <a:spLocks noGrp="1"/>
          </p:cNvSpPr>
          <p:nvPr>
            <p:ph sz="quarter" idx="1"/>
          </p:nvPr>
        </p:nvSpPr>
        <p:spPr/>
        <p:txBody>
          <a:bodyPr>
            <a:normAutofit fontScale="92500"/>
          </a:bodyPr>
          <a:lstStyle/>
          <a:p>
            <a:r>
              <a:rPr lang="en-US" dirty="0" smtClean="0"/>
              <a:t>In previous chapter we discussed about accent i.e. stress marking pattern. Accent were categorized as primary and secondary accent.</a:t>
            </a:r>
          </a:p>
          <a:p>
            <a:r>
              <a:rPr lang="en-US" dirty="0" smtClean="0"/>
              <a:t>In that chapter we focused on accentual syllable in isolation not in connected speech.</a:t>
            </a:r>
          </a:p>
          <a:p>
            <a:r>
              <a:rPr lang="en-US" dirty="0" smtClean="0"/>
              <a:t>Rhythm is connected with stress pattern of language.</a:t>
            </a:r>
          </a:p>
          <a:p>
            <a:r>
              <a:rPr lang="en-US" dirty="0" smtClean="0"/>
              <a:t> In production of speech sound we apply considerable degree of breathing force to emphasize on the particular sound and syllable. </a:t>
            </a:r>
          </a:p>
          <a:p>
            <a:r>
              <a:rPr lang="en-US" dirty="0" smtClean="0"/>
              <a:t>Variation in degree of breathing force differentiate between prominent and normal sound occurring in connected speech.</a:t>
            </a:r>
          </a:p>
          <a:p>
            <a:r>
              <a:rPr lang="en-US" dirty="0" smtClean="0"/>
              <a:t> For example: </a:t>
            </a:r>
            <a:r>
              <a:rPr lang="en-US" sz="2800" dirty="0" smtClean="0">
                <a:solidFill>
                  <a:srgbClr val="C00000"/>
                </a:solidFill>
                <a:cs typeface="Times New Roman" pitchFamily="18" charset="0"/>
              </a:rPr>
              <a:t>ˈ</a:t>
            </a:r>
            <a:r>
              <a:rPr lang="en-US" dirty="0" smtClean="0"/>
              <a:t>Meet me at </a:t>
            </a:r>
            <a:r>
              <a:rPr lang="en-US" sz="2800" dirty="0" smtClean="0">
                <a:solidFill>
                  <a:srgbClr val="C00000"/>
                </a:solidFill>
                <a:cs typeface="Times New Roman" pitchFamily="18" charset="0"/>
              </a:rPr>
              <a:t>ˈ</a:t>
            </a:r>
            <a:r>
              <a:rPr lang="en-US" dirty="0" smtClean="0"/>
              <a:t>ten, </a:t>
            </a:r>
            <a:r>
              <a:rPr lang="en-US" sz="2800" dirty="0" smtClean="0">
                <a:solidFill>
                  <a:srgbClr val="C00000"/>
                </a:solidFill>
                <a:cs typeface="Times New Roman" pitchFamily="18" charset="0"/>
              </a:rPr>
              <a:t>ˈ </a:t>
            </a:r>
            <a:r>
              <a:rPr lang="en-US" sz="2800" dirty="0" smtClean="0">
                <a:cs typeface="Times New Roman" pitchFamily="18" charset="0"/>
              </a:rPr>
              <a:t>Take the </a:t>
            </a:r>
            <a:r>
              <a:rPr lang="en-US" sz="2800" dirty="0" smtClean="0">
                <a:solidFill>
                  <a:srgbClr val="C00000"/>
                </a:solidFill>
                <a:cs typeface="Times New Roman" pitchFamily="18" charset="0"/>
              </a:rPr>
              <a:t>ˈ</a:t>
            </a:r>
            <a:r>
              <a:rPr lang="en-US" sz="2800" dirty="0" smtClean="0">
                <a:cs typeface="Times New Roman" pitchFamily="18" charset="0"/>
              </a:rPr>
              <a:t>dog for a </a:t>
            </a:r>
            <a:r>
              <a:rPr lang="en-US" sz="2800" dirty="0" smtClean="0">
                <a:solidFill>
                  <a:srgbClr val="C00000"/>
                </a:solidFill>
                <a:cs typeface="Times New Roman" pitchFamily="18" charset="0"/>
              </a:rPr>
              <a:t>ˈ</a:t>
            </a:r>
            <a:r>
              <a:rPr lang="en-US" sz="2800" dirty="0" smtClean="0">
                <a:cs typeface="Times New Roman" pitchFamily="18" charset="0"/>
              </a:rPr>
              <a:t>walk.</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274638"/>
            <a:ext cx="7772400" cy="182562"/>
          </a:xfrm>
        </p:spPr>
        <p:txBody>
          <a:bodyPr>
            <a:normAutofit fontScale="90000"/>
          </a:bodyPr>
          <a:lstStyle/>
          <a:p>
            <a:r>
              <a:rPr lang="en-US" dirty="0" smtClean="0"/>
              <a:t>.</a:t>
            </a:r>
            <a:endParaRPr lang="en-US" dirty="0"/>
          </a:p>
        </p:txBody>
      </p:sp>
      <p:sp>
        <p:nvSpPr>
          <p:cNvPr id="6" name="Content Placeholder 5"/>
          <p:cNvSpPr>
            <a:spLocks noGrp="1"/>
          </p:cNvSpPr>
          <p:nvPr>
            <p:ph sz="quarter" idx="1"/>
          </p:nvPr>
        </p:nvSpPr>
        <p:spPr>
          <a:xfrm>
            <a:off x="228600" y="228600"/>
            <a:ext cx="8458200" cy="6324600"/>
          </a:xfrm>
        </p:spPr>
        <p:txBody>
          <a:bodyPr/>
          <a:lstStyle/>
          <a:p>
            <a:r>
              <a:rPr lang="en-US" dirty="0" smtClean="0"/>
              <a:t>“In </a:t>
            </a:r>
            <a:r>
              <a:rPr lang="en-US" dirty="0" smtClean="0">
                <a:hlinkClick r:id="rId2"/>
              </a:rPr>
              <a:t>phonetics</a:t>
            </a:r>
            <a:r>
              <a:rPr lang="en-US" dirty="0" smtClean="0"/>
              <a:t>,</a:t>
            </a:r>
            <a:r>
              <a:rPr lang="en-US" i="1" dirty="0" smtClean="0"/>
              <a:t> rhythm</a:t>
            </a:r>
            <a:r>
              <a:rPr lang="en-US" dirty="0" smtClean="0"/>
              <a:t> is the sense of movement in </a:t>
            </a:r>
            <a:r>
              <a:rPr lang="en-US" dirty="0" smtClean="0">
                <a:hlinkClick r:id="rId3"/>
              </a:rPr>
              <a:t>speech</a:t>
            </a:r>
            <a:r>
              <a:rPr lang="en-US" dirty="0" smtClean="0"/>
              <a:t>, marked by the </a:t>
            </a:r>
            <a:r>
              <a:rPr lang="en-US" dirty="0" smtClean="0">
                <a:hlinkClick r:id="rId4"/>
              </a:rPr>
              <a:t>stress</a:t>
            </a:r>
            <a:r>
              <a:rPr lang="en-US" dirty="0" smtClean="0"/>
              <a:t>, timing, and quantity of syllables. Adjective: </a:t>
            </a:r>
            <a:r>
              <a:rPr lang="en-US" i="1" dirty="0" smtClean="0"/>
              <a:t>rhythmic</a:t>
            </a:r>
            <a:r>
              <a:rPr lang="en-US" dirty="0" smtClean="0"/>
              <a:t>.”</a:t>
            </a:r>
          </a:p>
          <a:p>
            <a:pPr>
              <a:buNone/>
            </a:pP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Source:</a:t>
            </a:r>
            <a:r>
              <a:rPr lang="en-US" sz="1400" dirty="0" err="1" smtClean="0">
                <a:latin typeface="Times New Roman" pitchFamily="18" charset="0"/>
                <a:cs typeface="Times New Roman" pitchFamily="18" charset="0"/>
                <a:hlinkClick r:id="rId5"/>
              </a:rPr>
              <a:t>https</a:t>
            </a:r>
            <a:r>
              <a:rPr lang="en-US" sz="1400" dirty="0" smtClean="0">
                <a:latin typeface="Times New Roman" pitchFamily="18" charset="0"/>
                <a:cs typeface="Times New Roman" pitchFamily="18" charset="0"/>
                <a:hlinkClick r:id="rId5"/>
              </a:rPr>
              <a:t>://</a:t>
            </a:r>
            <a:r>
              <a:rPr lang="en-US" sz="1400" dirty="0" err="1" smtClean="0">
                <a:latin typeface="Times New Roman" pitchFamily="18" charset="0"/>
                <a:cs typeface="Times New Roman" pitchFamily="18" charset="0"/>
                <a:hlinkClick r:id="rId5"/>
              </a:rPr>
              <a:t>www.thoughtco.com</a:t>
            </a:r>
            <a:r>
              <a:rPr lang="en-US" sz="1400" dirty="0" smtClean="0">
                <a:latin typeface="Times New Roman" pitchFamily="18" charset="0"/>
                <a:cs typeface="Times New Roman" pitchFamily="18" charset="0"/>
                <a:hlinkClick r:id="rId5"/>
              </a:rPr>
              <a:t>/rhythm-phonetics-poetics-and-style   1692065#:~:text=In%20phonetics%2C%20rhythm%20is%20the,sentences%20or%20lines%20of%20verse.</a:t>
            </a:r>
            <a:r>
              <a:rPr lang="en-US" sz="1400" dirty="0" smtClean="0">
                <a:latin typeface="Times New Roman" pitchFamily="18" charset="0"/>
                <a:cs typeface="Times New Roman" pitchFamily="18" charset="0"/>
              </a:rPr>
              <a:t>)</a:t>
            </a:r>
          </a:p>
          <a:p>
            <a:r>
              <a:rPr lang="en-US" dirty="0" smtClean="0"/>
              <a:t> Different tone marker used in rhythm:  </a:t>
            </a:r>
          </a:p>
          <a:p>
            <a:r>
              <a:rPr lang="en-US" sz="2800" dirty="0" smtClean="0">
                <a:solidFill>
                  <a:srgbClr val="C00000"/>
                </a:solidFill>
                <a:cs typeface="Times New Roman" pitchFamily="18" charset="0"/>
              </a:rPr>
              <a:t>Normal Stress mark(ˈmeet),  </a:t>
            </a:r>
          </a:p>
          <a:p>
            <a:r>
              <a:rPr lang="en-US" sz="2800" dirty="0" smtClean="0">
                <a:solidFill>
                  <a:srgbClr val="C00000"/>
                </a:solidFill>
                <a:cs typeface="Times New Roman" pitchFamily="18" charset="0"/>
              </a:rPr>
              <a:t>Tonic Accent: Falling Pitch (  Meet) </a:t>
            </a:r>
          </a:p>
          <a:p>
            <a:r>
              <a:rPr lang="en-US" sz="2800" dirty="0" smtClean="0">
                <a:solidFill>
                  <a:srgbClr val="C00000"/>
                </a:solidFill>
                <a:cs typeface="Times New Roman" pitchFamily="18" charset="0"/>
              </a:rPr>
              <a:t>Tonic Accent: Rising Pitch (  Meet) </a:t>
            </a:r>
          </a:p>
          <a:p>
            <a:r>
              <a:rPr lang="en-US" sz="2800" dirty="0" smtClean="0">
                <a:solidFill>
                  <a:srgbClr val="C00000"/>
                </a:solidFill>
                <a:cs typeface="Times New Roman" pitchFamily="18" charset="0"/>
              </a:rPr>
              <a:t>ˈ</a:t>
            </a:r>
            <a:r>
              <a:rPr lang="en-US" sz="2800" dirty="0" smtClean="0"/>
              <a:t>Meet me at  ten, </a:t>
            </a:r>
          </a:p>
          <a:p>
            <a:r>
              <a:rPr lang="en-US" sz="2800" dirty="0" smtClean="0">
                <a:solidFill>
                  <a:srgbClr val="C00000"/>
                </a:solidFill>
                <a:cs typeface="Times New Roman" pitchFamily="18" charset="0"/>
              </a:rPr>
              <a:t>ˈ </a:t>
            </a:r>
            <a:r>
              <a:rPr lang="en-US" sz="2800" dirty="0" smtClean="0">
                <a:cs typeface="Times New Roman" pitchFamily="18" charset="0"/>
              </a:rPr>
              <a:t>Take the </a:t>
            </a:r>
            <a:r>
              <a:rPr lang="en-US" sz="2800" dirty="0" smtClean="0">
                <a:solidFill>
                  <a:srgbClr val="C00000"/>
                </a:solidFill>
                <a:cs typeface="Times New Roman" pitchFamily="18" charset="0"/>
              </a:rPr>
              <a:t>ˈ</a:t>
            </a:r>
            <a:r>
              <a:rPr lang="en-US" sz="2800" dirty="0" smtClean="0">
                <a:cs typeface="Times New Roman" pitchFamily="18" charset="0"/>
              </a:rPr>
              <a:t>dog for a </a:t>
            </a:r>
            <a:r>
              <a:rPr lang="en-US" sz="2800" dirty="0" smtClean="0">
                <a:solidFill>
                  <a:srgbClr val="C00000"/>
                </a:solidFill>
                <a:cs typeface="Times New Roman" pitchFamily="18" charset="0"/>
              </a:rPr>
              <a:t> </a:t>
            </a:r>
            <a:r>
              <a:rPr lang="en-US" sz="2800" dirty="0" smtClean="0">
                <a:cs typeface="Times New Roman" pitchFamily="18" charset="0"/>
              </a:rPr>
              <a:t>walk.</a:t>
            </a:r>
          </a:p>
          <a:p>
            <a:r>
              <a:rPr lang="en-US" sz="2800" dirty="0" smtClean="0">
                <a:cs typeface="Times New Roman" pitchFamily="18" charset="0"/>
              </a:rPr>
              <a:t>Have you </a:t>
            </a:r>
            <a:r>
              <a:rPr lang="en-US" sz="2800" dirty="0" smtClean="0">
                <a:solidFill>
                  <a:srgbClr val="C00000"/>
                </a:solidFill>
                <a:cs typeface="Times New Roman" pitchFamily="18" charset="0"/>
              </a:rPr>
              <a:t>ˈ</a:t>
            </a:r>
            <a:r>
              <a:rPr lang="en-US" sz="2800" dirty="0" smtClean="0"/>
              <a:t>meet</a:t>
            </a:r>
            <a:r>
              <a:rPr lang="en-US" sz="2800" dirty="0" smtClean="0">
                <a:cs typeface="Times New Roman" pitchFamily="18" charset="0"/>
              </a:rPr>
              <a:t> my  wife?</a:t>
            </a:r>
          </a:p>
          <a:p>
            <a:endParaRPr lang="en-US" dirty="0" smtClean="0"/>
          </a:p>
          <a:p>
            <a:endParaRPr lang="en-US" dirty="0" smtClean="0"/>
          </a:p>
          <a:p>
            <a:endParaRPr lang="en-US" dirty="0" smtClean="0"/>
          </a:p>
          <a:p>
            <a:endParaRPr lang="en-US" dirty="0" smtClean="0"/>
          </a:p>
          <a:p>
            <a:pPr>
              <a:buNone/>
            </a:pPr>
            <a:endParaRPr lang="en-US" sz="1400" dirty="0" smtClean="0">
              <a:latin typeface="Times New Roman" pitchFamily="18" charset="0"/>
              <a:cs typeface="Times New Roman" pitchFamily="18" charset="0"/>
            </a:endParaRPr>
          </a:p>
          <a:p>
            <a:pPr>
              <a:buNone/>
            </a:pPr>
            <a:endParaRPr lang="en-US" sz="1400" dirty="0">
              <a:latin typeface="Times New Roman" pitchFamily="18" charset="0"/>
              <a:cs typeface="Times New Roman" pitchFamily="18" charset="0"/>
            </a:endParaRPr>
          </a:p>
        </p:txBody>
      </p:sp>
      <p:cxnSp>
        <p:nvCxnSpPr>
          <p:cNvPr id="9" name="Straight Connector 8"/>
          <p:cNvCxnSpPr/>
          <p:nvPr/>
        </p:nvCxnSpPr>
        <p:spPr>
          <a:xfrm>
            <a:off x="4267200" y="2667000"/>
            <a:ext cx="76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4191000" y="3276600"/>
            <a:ext cx="76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09800" y="3733800"/>
            <a:ext cx="76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00400" y="4191000"/>
            <a:ext cx="762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124200" y="4876800"/>
            <a:ext cx="76200" cy="1524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is stresses timed rhythm</a:t>
            </a:r>
            <a:endParaRPr lang="en-US" dirty="0"/>
          </a:p>
        </p:txBody>
      </p:sp>
      <p:sp>
        <p:nvSpPr>
          <p:cNvPr id="3" name="Content Placeholder 2"/>
          <p:cNvSpPr>
            <a:spLocks noGrp="1"/>
          </p:cNvSpPr>
          <p:nvPr>
            <p:ph sz="quarter" idx="1"/>
          </p:nvPr>
        </p:nvSpPr>
        <p:spPr/>
        <p:txBody>
          <a:bodyPr/>
          <a:lstStyle/>
          <a:p>
            <a:r>
              <a:rPr lang="en-US" dirty="0" smtClean="0"/>
              <a:t>It means that in an English utterance, the strong and prominent or accented syllables have the tendency to occur at regular interval of time, irrespective of the number of weak or unaccented syllables between any two accented syllables.</a:t>
            </a:r>
          </a:p>
          <a:p>
            <a:endParaRPr lang="en-US" dirty="0" smtClean="0"/>
          </a:p>
          <a:p>
            <a:r>
              <a:rPr lang="en-US" dirty="0" smtClean="0"/>
              <a:t>Foe ex: </a:t>
            </a:r>
            <a:r>
              <a:rPr lang="en-US" sz="2400" dirty="0" smtClean="0">
                <a:solidFill>
                  <a:srgbClr val="C00000"/>
                </a:solidFill>
                <a:cs typeface="Times New Roman" pitchFamily="18" charset="0"/>
              </a:rPr>
              <a:t>ˈ Tom has ˈ just </a:t>
            </a:r>
            <a:r>
              <a:rPr lang="en-US" sz="2400" dirty="0" err="1" smtClean="0">
                <a:solidFill>
                  <a:srgbClr val="C00000"/>
                </a:solidFill>
                <a:cs typeface="Times New Roman" pitchFamily="18" charset="0"/>
              </a:rPr>
              <a:t>reˈturned</a:t>
            </a:r>
            <a:r>
              <a:rPr lang="en-US" sz="2400" dirty="0" smtClean="0">
                <a:solidFill>
                  <a:srgbClr val="C00000"/>
                </a:solidFill>
                <a:cs typeface="Times New Roman" pitchFamily="18" charset="0"/>
              </a:rPr>
              <a:t> from </a:t>
            </a:r>
            <a:r>
              <a:rPr lang="en-US" dirty="0" smtClean="0"/>
              <a:t>  London.</a:t>
            </a:r>
            <a:endParaRPr lang="en-US" dirty="0"/>
          </a:p>
        </p:txBody>
      </p:sp>
      <p:cxnSp>
        <p:nvCxnSpPr>
          <p:cNvPr id="7" name="Straight Connector 6"/>
          <p:cNvCxnSpPr/>
          <p:nvPr/>
        </p:nvCxnSpPr>
        <p:spPr>
          <a:xfrm>
            <a:off x="5715000" y="3657600"/>
            <a:ext cx="762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2209800" y="3733800"/>
            <a:ext cx="4768948" cy="351693"/>
          </a:xfrm>
          <a:custGeom>
            <a:avLst/>
            <a:gdLst>
              <a:gd name="connsiteX0" fmla="*/ 0 w 4768948"/>
              <a:gd name="connsiteY0" fmla="*/ 60960 h 351693"/>
              <a:gd name="connsiteX1" fmla="*/ 829994 w 4768948"/>
              <a:gd name="connsiteY1" fmla="*/ 271975 h 351693"/>
              <a:gd name="connsiteX2" fmla="*/ 1463040 w 4768948"/>
              <a:gd name="connsiteY2" fmla="*/ 60960 h 351693"/>
              <a:gd name="connsiteX3" fmla="*/ 1842868 w 4768948"/>
              <a:gd name="connsiteY3" fmla="*/ 342314 h 351693"/>
              <a:gd name="connsiteX4" fmla="*/ 2630659 w 4768948"/>
              <a:gd name="connsiteY4" fmla="*/ 4689 h 351693"/>
              <a:gd name="connsiteX5" fmla="*/ 3038622 w 4768948"/>
              <a:gd name="connsiteY5" fmla="*/ 314178 h 351693"/>
              <a:gd name="connsiteX6" fmla="*/ 3601329 w 4768948"/>
              <a:gd name="connsiteY6" fmla="*/ 18757 h 351693"/>
              <a:gd name="connsiteX7" fmla="*/ 4360985 w 4768948"/>
              <a:gd name="connsiteY7" fmla="*/ 201637 h 351693"/>
              <a:gd name="connsiteX8" fmla="*/ 4768948 w 4768948"/>
              <a:gd name="connsiteY8" fmla="*/ 187569 h 351693"/>
              <a:gd name="connsiteX9" fmla="*/ 4768948 w 4768948"/>
              <a:gd name="connsiteY9" fmla="*/ 187569 h 351693"/>
              <a:gd name="connsiteX10" fmla="*/ 4768948 w 4768948"/>
              <a:gd name="connsiteY10" fmla="*/ 187569 h 351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68948" h="351693">
                <a:moveTo>
                  <a:pt x="0" y="60960"/>
                </a:moveTo>
                <a:cubicBezTo>
                  <a:pt x="293077" y="166467"/>
                  <a:pt x="586154" y="271975"/>
                  <a:pt x="829994" y="271975"/>
                </a:cubicBezTo>
                <a:cubicBezTo>
                  <a:pt x="1073834" y="271975"/>
                  <a:pt x="1294228" y="49237"/>
                  <a:pt x="1463040" y="60960"/>
                </a:cubicBezTo>
                <a:cubicBezTo>
                  <a:pt x="1631852" y="72683"/>
                  <a:pt x="1648265" y="351693"/>
                  <a:pt x="1842868" y="342314"/>
                </a:cubicBezTo>
                <a:cubicBezTo>
                  <a:pt x="2037471" y="332935"/>
                  <a:pt x="2431367" y="9378"/>
                  <a:pt x="2630659" y="4689"/>
                </a:cubicBezTo>
                <a:cubicBezTo>
                  <a:pt x="2829951" y="0"/>
                  <a:pt x="2876844" y="311833"/>
                  <a:pt x="3038622" y="314178"/>
                </a:cubicBezTo>
                <a:cubicBezTo>
                  <a:pt x="3200400" y="316523"/>
                  <a:pt x="3380935" y="37514"/>
                  <a:pt x="3601329" y="18757"/>
                </a:cubicBezTo>
                <a:cubicBezTo>
                  <a:pt x="3821723" y="0"/>
                  <a:pt x="4166382" y="173502"/>
                  <a:pt x="4360985" y="201637"/>
                </a:cubicBezTo>
                <a:cubicBezTo>
                  <a:pt x="4555588" y="229772"/>
                  <a:pt x="4768948" y="187569"/>
                  <a:pt x="4768948" y="187569"/>
                </a:cubicBezTo>
                <a:lnTo>
                  <a:pt x="4768948" y="187569"/>
                </a:lnTo>
                <a:lnTo>
                  <a:pt x="4768948" y="187569"/>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ronunciation of lists.png"/>
          <p:cNvPicPr>
            <a:picLocks noGrp="1" noChangeAspect="1"/>
          </p:cNvPicPr>
          <p:nvPr>
            <p:ph sz="quarter" idx="1"/>
          </p:nvPr>
        </p:nvPicPr>
        <p:blipFill>
          <a:blip r:embed="rId2" cstate="print"/>
          <a:stretch>
            <a:fillRect/>
          </a:stretch>
        </p:blipFill>
        <p:spPr>
          <a:xfrm>
            <a:off x="914400" y="1449910"/>
            <a:ext cx="7772400" cy="4341290"/>
          </a:xfrm>
        </p:spPr>
      </p:pic>
      <p:sp>
        <p:nvSpPr>
          <p:cNvPr id="5" name="TextBox 4"/>
          <p:cNvSpPr txBox="1"/>
          <p:nvPr/>
        </p:nvSpPr>
        <p:spPr>
          <a:xfrm>
            <a:off x="609600" y="6096000"/>
            <a:ext cx="8153400" cy="369332"/>
          </a:xfrm>
          <a:prstGeom prst="rect">
            <a:avLst/>
          </a:prstGeom>
          <a:noFill/>
        </p:spPr>
        <p:txBody>
          <a:bodyPr wrap="square" rtlCol="0">
            <a:spAutoFit/>
          </a:bodyPr>
          <a:lstStyle/>
          <a:p>
            <a:r>
              <a:rPr lang="en-US" dirty="0" smtClean="0"/>
              <a:t>PC: </a:t>
            </a:r>
            <a:r>
              <a:rPr lang="en-US" dirty="0" smtClean="0">
                <a:hlinkClick r:id="rId3"/>
              </a:rPr>
              <a:t>https://languageinstinct.blogspot.com/2006/10/the-stress-timed-rhythm-of-english.html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Weak Forms:</a:t>
            </a:r>
            <a:endParaRPr lang="en-US" dirty="0"/>
          </a:p>
        </p:txBody>
      </p:sp>
      <p:sp>
        <p:nvSpPr>
          <p:cNvPr id="3" name="Content Placeholder 2"/>
          <p:cNvSpPr>
            <a:spLocks noGrp="1"/>
          </p:cNvSpPr>
          <p:nvPr>
            <p:ph sz="quarter" idx="1"/>
          </p:nvPr>
        </p:nvSpPr>
        <p:spPr>
          <a:xfrm>
            <a:off x="914400" y="1066800"/>
            <a:ext cx="7772400" cy="4953000"/>
          </a:xfrm>
        </p:spPr>
        <p:txBody>
          <a:bodyPr>
            <a:normAutofit fontScale="92500" lnSpcReduction="10000"/>
          </a:bodyPr>
          <a:lstStyle/>
          <a:p>
            <a:r>
              <a:rPr lang="en-US" dirty="0" smtClean="0"/>
              <a:t>There are number of words in English which have two or more qualitative and quantitative pattern depending upon whether they are accented or not. </a:t>
            </a:r>
          </a:p>
          <a:p>
            <a:r>
              <a:rPr lang="en-US" dirty="0" smtClean="0"/>
              <a:t>When these words are accented or pronounced in isolation, the strong forms of these words are used; when they are unaccented, the weak forms of these words are used.</a:t>
            </a:r>
          </a:p>
          <a:p>
            <a:r>
              <a:rPr lang="en-US" dirty="0" smtClean="0"/>
              <a:t>The weak forms exhibit reduction of the length of sounds, weakening of vowels in them ( many of these words are pronounced with /</a:t>
            </a:r>
            <a:r>
              <a:rPr lang="en-US" dirty="0" err="1" smtClean="0"/>
              <a:t>i</a:t>
            </a:r>
            <a:r>
              <a:rPr lang="en-US" dirty="0" smtClean="0"/>
              <a:t>/, /u/ or /ə/ in their weak form) and also in the elision of vowels and consonant.  </a:t>
            </a:r>
          </a:p>
          <a:p>
            <a:r>
              <a:rPr lang="en-US" dirty="0" smtClean="0"/>
              <a:t>The weak form of preposition are not used when they occur finally in a word. </a:t>
            </a:r>
          </a:p>
          <a:p>
            <a:r>
              <a:rPr lang="en-US" dirty="0" smtClean="0"/>
              <a:t>For ex: Where has he gone to? Where do you come from?</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1058</TotalTime>
  <Words>1061</Words>
  <Application>Microsoft Office PowerPoint</Application>
  <PresentationFormat>On-screen Show (4:3)</PresentationFormat>
  <Paragraphs>94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Paper Nine: English Phonetics and Linguistics</vt:lpstr>
      <vt:lpstr>What is word accent?</vt:lpstr>
      <vt:lpstr>Accent: Type and Marker</vt:lpstr>
      <vt:lpstr>Example:</vt:lpstr>
      <vt:lpstr>Rhythm in Connected Speech</vt:lpstr>
      <vt:lpstr>.</vt:lpstr>
      <vt:lpstr>English is stresses timed rhythm</vt:lpstr>
      <vt:lpstr>Slide 8</vt:lpstr>
      <vt:lpstr>Weak Forms:</vt:lpstr>
      <vt:lpstr>Weak Forms:</vt:lpstr>
      <vt:lpstr>Intonation: </vt:lpstr>
      <vt:lpstr>Intonation:</vt:lpstr>
      <vt:lpstr>Pitch marker:</vt:lpstr>
      <vt:lpstr>Slide 14</vt:lpstr>
      <vt:lpstr>Important factors in intonation:</vt:lpstr>
      <vt:lpstr>One sentence many meaning: Let us play with words</vt:lpstr>
      <vt:lpstr>Reference:</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Nine: English Phonetics and Linguistics</dc:title>
  <dc:creator>Prithivi</dc:creator>
  <cp:lastModifiedBy>Prithivi</cp:lastModifiedBy>
  <cp:revision>14</cp:revision>
  <dcterms:created xsi:type="dcterms:W3CDTF">2020-08-23T03:15:25Z</dcterms:created>
  <dcterms:modified xsi:type="dcterms:W3CDTF">2020-08-31T03:24:36Z</dcterms:modified>
</cp:coreProperties>
</file>